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280" r:id="rId6"/>
    <p:sldId id="258" r:id="rId7"/>
    <p:sldId id="281" r:id="rId8"/>
    <p:sldId id="282" r:id="rId9"/>
    <p:sldId id="283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sobul\Downloads\report-OH_-_5Cast__Monthly_Report_Writer%20(50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86692786104791"/>
          <c:y val="3.2264740763130101E-2"/>
          <c:w val="0.86838267024493587"/>
          <c:h val="0.736424409237748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'Monthly Report'!$V$66</c:f>
              <c:strCache>
                <c:ptCount val="1"/>
                <c:pt idx="0">
                  <c:v>Prior Year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val>
            <c:numRef>
              <c:f>'Monthly Report'!$V$67:$V$78</c:f>
              <c:numCache>
                <c:formatCode>_("$"* #,##0_);_("$"* \(#,##0\);_("$"* "-"??_);_(@_)</c:formatCode>
                <c:ptCount val="12"/>
                <c:pt idx="0">
                  <c:v>8098393.3600000003</c:v>
                </c:pt>
                <c:pt idx="1">
                  <c:v>10053115.369999999</c:v>
                </c:pt>
                <c:pt idx="2">
                  <c:v>7404511.1399999997</c:v>
                </c:pt>
                <c:pt idx="3">
                  <c:v>7243230.0199999996</c:v>
                </c:pt>
                <c:pt idx="4">
                  <c:v>5431800.4900000002</c:v>
                </c:pt>
                <c:pt idx="5">
                  <c:v>3497090.94</c:v>
                </c:pt>
                <c:pt idx="6">
                  <c:v>2025301.52</c:v>
                </c:pt>
                <c:pt idx="7">
                  <c:v>-1986343.94</c:v>
                </c:pt>
                <c:pt idx="8">
                  <c:v>6343254.1500000004</c:v>
                </c:pt>
                <c:pt idx="9">
                  <c:v>5837987.9900000002</c:v>
                </c:pt>
                <c:pt idx="10">
                  <c:v>4834312.5599999996</c:v>
                </c:pt>
                <c:pt idx="11">
                  <c:v>2567168.9700000002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059-457D-8719-63D2F0679F53}"/>
            </c:ext>
          </c:extLst>
        </c:ser>
        <c:ser>
          <c:idx val="0"/>
          <c:order val="1"/>
          <c:tx>
            <c:strRef>
              <c:f>'Monthly Report'!$T$66</c:f>
              <c:strCache>
                <c:ptCount val="1"/>
                <c:pt idx="0">
                  <c:v>Actual/Estimated Cash Balance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'Monthly Report'!$M$67:$M$78</c:f>
              <c:strCache>
                <c:ptCount val="12"/>
                <c:pt idx="0">
                  <c:v>July 
Actual</c:v>
                </c:pt>
                <c:pt idx="1">
                  <c:v>August 
Actual</c:v>
                </c:pt>
                <c:pt idx="2">
                  <c:v>September 
Actual</c:v>
                </c:pt>
                <c:pt idx="3">
                  <c:v>October 
Actual</c:v>
                </c:pt>
                <c:pt idx="4">
                  <c:v>November 
Actual</c:v>
                </c:pt>
                <c:pt idx="5">
                  <c:v>December 
Actual</c:v>
                </c:pt>
                <c:pt idx="6">
                  <c:v>January 
Actual</c:v>
                </c:pt>
                <c:pt idx="7">
                  <c:v>February 
Actual</c:v>
                </c:pt>
                <c:pt idx="8">
                  <c:v>March 
Actual</c:v>
                </c:pt>
                <c:pt idx="9">
                  <c:v>April 
Projected</c:v>
                </c:pt>
                <c:pt idx="10">
                  <c:v>May 
Projected</c:v>
                </c:pt>
                <c:pt idx="11">
                  <c:v>June 
Projected</c:v>
                </c:pt>
              </c:strCache>
            </c:strRef>
          </c:cat>
          <c:val>
            <c:numRef>
              <c:f>'Monthly Report'!$T$67:$T$78</c:f>
              <c:numCache>
                <c:formatCode>_("$"* #,##0_);_("$"* \(#,##0\);_("$"* "-"??_);_(@_)</c:formatCode>
                <c:ptCount val="12"/>
                <c:pt idx="0">
                  <c:v>7231531.2700000014</c:v>
                </c:pt>
                <c:pt idx="1">
                  <c:v>8568440.1500000004</c:v>
                </c:pt>
                <c:pt idx="2">
                  <c:v>7877678.3800000027</c:v>
                </c:pt>
                <c:pt idx="3">
                  <c:v>8108040.9100000001</c:v>
                </c:pt>
                <c:pt idx="4">
                  <c:v>6316238.9699999988</c:v>
                </c:pt>
                <c:pt idx="5">
                  <c:v>4644249.6199999973</c:v>
                </c:pt>
                <c:pt idx="6">
                  <c:v>3545896.2599999965</c:v>
                </c:pt>
                <c:pt idx="7">
                  <c:v>7379773.8799999952</c:v>
                </c:pt>
                <c:pt idx="8">
                  <c:v>10392309.699999994</c:v>
                </c:pt>
                <c:pt idx="9">
                  <c:v>9979378.7799999956</c:v>
                </c:pt>
                <c:pt idx="10">
                  <c:v>8777860.7899999972</c:v>
                </c:pt>
                <c:pt idx="11">
                  <c:v>6843737.5899999952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059-457D-8719-63D2F0679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642904"/>
        <c:axId val="278646432"/>
      </c:barChart>
      <c:lineChart>
        <c:grouping val="standard"/>
        <c:varyColors val="0"/>
        <c:ser>
          <c:idx val="1"/>
          <c:order val="2"/>
          <c:tx>
            <c:strRef>
              <c:f>'Monthly Report'!$U$66</c:f>
              <c:strCache>
                <c:ptCount val="1"/>
                <c:pt idx="0">
                  <c:v>5 Year Forecast Projected Cash Balance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'Monthly Report'!$M$67:$M$78</c:f>
              <c:strCache>
                <c:ptCount val="12"/>
                <c:pt idx="0">
                  <c:v>July 
Actual</c:v>
                </c:pt>
                <c:pt idx="1">
                  <c:v>August 
Actual</c:v>
                </c:pt>
                <c:pt idx="2">
                  <c:v>September 
Actual</c:v>
                </c:pt>
                <c:pt idx="3">
                  <c:v>October 
Actual</c:v>
                </c:pt>
                <c:pt idx="4">
                  <c:v>November 
Actual</c:v>
                </c:pt>
                <c:pt idx="5">
                  <c:v>December 
Actual</c:v>
                </c:pt>
                <c:pt idx="6">
                  <c:v>January 
Actual</c:v>
                </c:pt>
                <c:pt idx="7">
                  <c:v>February 
Actual</c:v>
                </c:pt>
                <c:pt idx="8">
                  <c:v>March 
Actual</c:v>
                </c:pt>
                <c:pt idx="9">
                  <c:v>April 
Projected</c:v>
                </c:pt>
                <c:pt idx="10">
                  <c:v>May 
Projected</c:v>
                </c:pt>
                <c:pt idx="11">
                  <c:v>June 
Projected</c:v>
                </c:pt>
              </c:strCache>
            </c:strRef>
          </c:cat>
          <c:val>
            <c:numRef>
              <c:f>'Monthly Report'!$U$67:$U$78</c:f>
              <c:numCache>
                <c:formatCode>_("$"* #,##0_);_("$"* \(#,##0\);_("$"* "-"??_);_(@_)</c:formatCode>
                <c:ptCount val="12"/>
                <c:pt idx="0">
                  <c:v>8292978.830000001</c:v>
                </c:pt>
                <c:pt idx="1">
                  <c:v>12058235.6</c:v>
                </c:pt>
                <c:pt idx="2">
                  <c:v>8926760.9700000025</c:v>
                </c:pt>
                <c:pt idx="3">
                  <c:v>7554423.3500000015</c:v>
                </c:pt>
                <c:pt idx="4">
                  <c:v>4467920.7000000011</c:v>
                </c:pt>
                <c:pt idx="5">
                  <c:v>2294399.8900000011</c:v>
                </c:pt>
                <c:pt idx="6">
                  <c:v>2243492.6300000027</c:v>
                </c:pt>
                <c:pt idx="7">
                  <c:v>3122794.990000003</c:v>
                </c:pt>
                <c:pt idx="8">
                  <c:v>6571789.1100000022</c:v>
                </c:pt>
                <c:pt idx="9">
                  <c:v>9087144.3900000043</c:v>
                </c:pt>
                <c:pt idx="10">
                  <c:v>7602216.3800000036</c:v>
                </c:pt>
                <c:pt idx="11">
                  <c:v>5303010.2500000037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059-457D-8719-63D2F0679F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8642904"/>
        <c:axId val="278646432"/>
      </c:lineChart>
      <c:catAx>
        <c:axId val="278642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646432"/>
        <c:crosses val="autoZero"/>
        <c:auto val="1"/>
        <c:lblAlgn val="ctr"/>
        <c:lblOffset val="100"/>
        <c:noMultiLvlLbl val="0"/>
      </c:catAx>
      <c:valAx>
        <c:axId val="27864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642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132592143386564"/>
          <c:y val="0.90418997845158555"/>
          <c:w val="0.78867408076580947"/>
          <c:h val="9.46749391928103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0E730-E4D7-423A-8755-F9B360A89D8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1FDE1-3517-49AB-8C87-4F6AF5C9C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28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A8922-F795-4BCE-A482-D2D28C05AC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2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6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8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4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0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0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6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9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4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74205-FA66-4E87-BA04-5FF7A5C5CE1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8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74205-FA66-4E87-BA04-5FF7A5C5CE11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36AA4-26EC-4A61-AEF8-C2BE96C5C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7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13683"/>
            <a:ext cx="12192000" cy="237744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779644"/>
            <a:ext cx="12192000" cy="237744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http://www.granvilleschools.org/Downloads/Logo%20Prin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8" t="14441" r="11860" b="17258"/>
          <a:stretch/>
        </p:blipFill>
        <p:spPr bwMode="auto">
          <a:xfrm>
            <a:off x="3726286" y="897692"/>
            <a:ext cx="4739423" cy="182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6220" y="4448443"/>
            <a:ext cx="11541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Monthly Financial Report – March 2021</a:t>
            </a:r>
          </a:p>
        </p:txBody>
      </p:sp>
    </p:spTree>
    <p:extLst>
      <p:ext uri="{BB962C8B-B14F-4D97-AF65-F5344CB8AC3E}">
        <p14:creationId xmlns:p14="http://schemas.microsoft.com/office/powerpoint/2010/main" val="394246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xmlns="" id="{00000000-0008-0000-0000-00001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630932"/>
              </p:ext>
            </p:extLst>
          </p:nvPr>
        </p:nvGraphicFramePr>
        <p:xfrm>
          <a:off x="327176" y="1446542"/>
          <a:ext cx="11568405" cy="3763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2353" y="179353"/>
            <a:ext cx="6107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Cash Balance Comparison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44031"/>
            <a:ext cx="12192000" cy="45719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224" y="6080759"/>
            <a:ext cx="854543" cy="7102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B62BC66-6311-497A-B7CD-485BA4CCEAE5}"/>
              </a:ext>
            </a:extLst>
          </p:cNvPr>
          <p:cNvSpPr txBox="1"/>
          <p:nvPr/>
        </p:nvSpPr>
        <p:spPr>
          <a:xfrm>
            <a:off x="4798244" y="5713818"/>
            <a:ext cx="5143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$4.5 million more than last March – due to mainly due to phase-in of income tax collections.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DD9CC599-A0D9-48DE-AF6F-0A2C9F1DEC96}"/>
              </a:ext>
            </a:extLst>
          </p:cNvPr>
          <p:cNvCxnSpPr>
            <a:cxnSpLocks/>
          </p:cNvCxnSpPr>
          <p:nvPr/>
        </p:nvCxnSpPr>
        <p:spPr>
          <a:xfrm flipV="1">
            <a:off x="8757931" y="4126693"/>
            <a:ext cx="0" cy="14481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99729E09-31FC-4252-89AF-D7F96E43C953}"/>
              </a:ext>
            </a:extLst>
          </p:cNvPr>
          <p:cNvSpPr/>
          <p:nvPr/>
        </p:nvSpPr>
        <p:spPr>
          <a:xfrm>
            <a:off x="8207537" y="1988191"/>
            <a:ext cx="1011964" cy="192038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2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E56177E-25CC-4917-9F32-AC37B5A92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529" y="1421653"/>
            <a:ext cx="9690883" cy="41611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4777" y="243618"/>
            <a:ext cx="12027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March Revenue Collections Compared to Prior Year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44031"/>
            <a:ext cx="12192000" cy="45719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224" y="6080759"/>
            <a:ext cx="854543" cy="7102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558B0E-81BF-4797-81FF-E63242F83ACC}"/>
              </a:ext>
            </a:extLst>
          </p:cNvPr>
          <p:cNvSpPr txBox="1"/>
          <p:nvPr/>
        </p:nvSpPr>
        <p:spPr>
          <a:xfrm>
            <a:off x="1543737" y="5821012"/>
            <a:ext cx="5195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Timing of property tax advance payments (received more in February this year, but March last year)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57043E8-E3B3-46E9-88E8-1D3D9585BD83}"/>
              </a:ext>
            </a:extLst>
          </p:cNvPr>
          <p:cNvSpPr/>
          <p:nvPr/>
        </p:nvSpPr>
        <p:spPr>
          <a:xfrm>
            <a:off x="6659933" y="4140932"/>
            <a:ext cx="898548" cy="2224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FB468C41-1C85-447C-9654-99AA635FE07B}"/>
              </a:ext>
            </a:extLst>
          </p:cNvPr>
          <p:cNvCxnSpPr>
            <a:cxnSpLocks/>
          </p:cNvCxnSpPr>
          <p:nvPr/>
        </p:nvCxnSpPr>
        <p:spPr>
          <a:xfrm flipV="1">
            <a:off x="4286774" y="4363408"/>
            <a:ext cx="2373159" cy="15340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6F0F743-D68F-4726-8D6F-D047AF35BBE7}"/>
              </a:ext>
            </a:extLst>
          </p:cNvPr>
          <p:cNvSpPr/>
          <p:nvPr/>
        </p:nvSpPr>
        <p:spPr>
          <a:xfrm>
            <a:off x="6893001" y="4384798"/>
            <a:ext cx="702768" cy="22247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52504F3-BF73-46F6-9EAE-D6AA803523BB}"/>
              </a:ext>
            </a:extLst>
          </p:cNvPr>
          <p:cNvSpPr txBox="1"/>
          <p:nvPr/>
        </p:nvSpPr>
        <p:spPr>
          <a:xfrm>
            <a:off x="7362701" y="6249436"/>
            <a:ext cx="3285562" cy="372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State funding reductions.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0C57E43F-FA60-4B36-996C-07F6EAD58E94}"/>
              </a:ext>
            </a:extLst>
          </p:cNvPr>
          <p:cNvCxnSpPr>
            <a:cxnSpLocks/>
            <a:stCxn id="13" idx="0"/>
            <a:endCxn id="12" idx="3"/>
          </p:cNvCxnSpPr>
          <p:nvPr/>
        </p:nvCxnSpPr>
        <p:spPr>
          <a:xfrm flipH="1" flipV="1">
            <a:off x="7595769" y="4496036"/>
            <a:ext cx="1409713" cy="1753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65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8449" y="167942"/>
            <a:ext cx="1061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YTD Revenue Collections Compared to Prior Year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44031"/>
            <a:ext cx="12192000" cy="45719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224" y="6080759"/>
            <a:ext cx="854543" cy="7102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558B0E-81BF-4797-81FF-E63242F83ACC}"/>
              </a:ext>
            </a:extLst>
          </p:cNvPr>
          <p:cNvSpPr txBox="1"/>
          <p:nvPr/>
        </p:nvSpPr>
        <p:spPr>
          <a:xfrm>
            <a:off x="2715810" y="5867698"/>
            <a:ext cx="8099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Local tax: </a:t>
            </a:r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income tax phase in</a:t>
            </a:r>
          </a:p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State revenue: </a:t>
            </a:r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timing of reductions</a:t>
            </a:r>
          </a:p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All other revenue: </a:t>
            </a:r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lower return of advances, lower interest earnings, BWC refunds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26AAF8E-2C52-4081-A744-872DA96C0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2748" y="1320450"/>
            <a:ext cx="9182974" cy="462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3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97E92D0-08BC-4FAD-AD24-CCA3A1A5A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336" y="1413046"/>
            <a:ext cx="9937328" cy="40879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1097" y="167130"/>
            <a:ext cx="10449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March Expenditures Compared to Prior Year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44031"/>
            <a:ext cx="12192000" cy="45719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224" y="6080759"/>
            <a:ext cx="854543" cy="71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6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C6AD156-AC1F-41C2-AF5D-15F797409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53" y="1352968"/>
            <a:ext cx="9425599" cy="44133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129" y="199828"/>
            <a:ext cx="9251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YTD Expenditures Compared to Prior Year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44031"/>
            <a:ext cx="12192000" cy="45719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224" y="6080759"/>
            <a:ext cx="854543" cy="7102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558B0E-81BF-4797-81FF-E63242F83ACC}"/>
              </a:ext>
            </a:extLst>
          </p:cNvPr>
          <p:cNvSpPr txBox="1"/>
          <p:nvPr/>
        </p:nvSpPr>
        <p:spPr>
          <a:xfrm>
            <a:off x="1361140" y="5867698"/>
            <a:ext cx="8678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Salaries &amp; Benefits: </a:t>
            </a:r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duplicate insurance payment in July due to software conversion</a:t>
            </a:r>
          </a:p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Purchased Services: </a:t>
            </a:r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likely to remain below last year and below estimate</a:t>
            </a:r>
          </a:p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All Other Expenditures: </a:t>
            </a:r>
            <a:r>
              <a:rPr lang="en-US" dirty="0">
                <a:solidFill>
                  <a:srgbClr val="0D1524"/>
                </a:solidFill>
                <a:latin typeface="FreightText Pro Light" panose="02000603050000020004" pitchFamily="50" charset="0"/>
              </a:rPr>
              <a:t>no transfer for athletic complex this year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51309AD-2468-4F01-9D0B-59065FFE1255}"/>
              </a:ext>
            </a:extLst>
          </p:cNvPr>
          <p:cNvSpPr/>
          <p:nvPr/>
        </p:nvSpPr>
        <p:spPr>
          <a:xfrm>
            <a:off x="7173796" y="4321242"/>
            <a:ext cx="2168165" cy="65610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2FD4C33D-C9D8-4EE6-B479-FF0742F9C09F}"/>
              </a:ext>
            </a:extLst>
          </p:cNvPr>
          <p:cNvCxnSpPr>
            <a:cxnSpLocks/>
          </p:cNvCxnSpPr>
          <p:nvPr/>
        </p:nvCxnSpPr>
        <p:spPr>
          <a:xfrm flipH="1">
            <a:off x="9341962" y="4649296"/>
            <a:ext cx="58392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6ABBB02-0979-4414-84FC-068202B02E06}"/>
              </a:ext>
            </a:extLst>
          </p:cNvPr>
          <p:cNvSpPr txBox="1"/>
          <p:nvPr/>
        </p:nvSpPr>
        <p:spPr>
          <a:xfrm>
            <a:off x="10074673" y="3028580"/>
            <a:ext cx="16742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D1524"/>
                </a:solidFill>
                <a:latin typeface="FreightText Pro Light" panose="02000603050000020004" pitchFamily="50" charset="0"/>
              </a:rPr>
              <a:t>After adjusting for the double insurance payment and athletic complex transfer, expenditures are </a:t>
            </a:r>
            <a:r>
              <a:rPr lang="en-US" b="1" dirty="0" smtClean="0">
                <a:solidFill>
                  <a:srgbClr val="0D1524"/>
                </a:solidFill>
                <a:latin typeface="FreightText Pro Light" panose="02000603050000020004" pitchFamily="50" charset="0"/>
              </a:rPr>
              <a:t>down $80,458</a:t>
            </a:r>
            <a:endParaRPr lang="en-US" dirty="0">
              <a:solidFill>
                <a:srgbClr val="0D1524"/>
              </a:solidFill>
              <a:latin typeface="FreightText Pro Light" panose="0200060305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4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65931" y="230539"/>
            <a:ext cx="4460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D1524"/>
                </a:solidFill>
                <a:latin typeface="Gordita Black" pitchFamily="50" charset="0"/>
                <a:cs typeface="Gordita Black" pitchFamily="50" charset="0"/>
              </a:rPr>
              <a:t>Cash Reconciliation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144031"/>
            <a:ext cx="12192000" cy="45719"/>
          </a:xfrm>
          <a:prstGeom prst="rect">
            <a:avLst/>
          </a:prstGeom>
          <a:solidFill>
            <a:srgbClr val="0D1524"/>
          </a:solidFill>
          <a:ln>
            <a:solidFill>
              <a:srgbClr val="0D1E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7224" y="6080759"/>
            <a:ext cx="854543" cy="71026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337" y="1307938"/>
            <a:ext cx="6927666" cy="510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07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AAAC6F13D06E40B7CA577DD82976C9" ma:contentTypeVersion="12" ma:contentTypeDescription="Create a new document." ma:contentTypeScope="" ma:versionID="46ce54a9f1a1a06f06a0ddfd202cd2ba">
  <xsd:schema xmlns:xsd="http://www.w3.org/2001/XMLSchema" xmlns:xs="http://www.w3.org/2001/XMLSchema" xmlns:p="http://schemas.microsoft.com/office/2006/metadata/properties" xmlns:ns3="eb8bf3a9-1d15-40fb-92dc-e0551d6357e9" xmlns:ns4="29feb2e9-20bb-49d6-9af5-c829afca6e7c" targetNamespace="http://schemas.microsoft.com/office/2006/metadata/properties" ma:root="true" ma:fieldsID="f32e0e56c69627eaa7c85692614d6451" ns3:_="" ns4:_="">
    <xsd:import namespace="eb8bf3a9-1d15-40fb-92dc-e0551d6357e9"/>
    <xsd:import namespace="29feb2e9-20bb-49d6-9af5-c829afca6e7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bf3a9-1d15-40fb-92dc-e0551d6357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feb2e9-20bb-49d6-9af5-c829afca6e7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45967F-7560-4AF9-9CD5-D3D98FA1E8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8bf3a9-1d15-40fb-92dc-e0551d6357e9"/>
    <ds:schemaRef ds:uri="29feb2e9-20bb-49d6-9af5-c829afca6e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655ABB-F435-4A5B-B3AF-1538CB86E266}">
  <ds:schemaRefs>
    <ds:schemaRef ds:uri="http://purl.org/dc/dcmitype/"/>
    <ds:schemaRef ds:uri="http://schemas.microsoft.com/office/infopath/2007/PartnerControls"/>
    <ds:schemaRef ds:uri="29feb2e9-20bb-49d6-9af5-c829afca6e7c"/>
    <ds:schemaRef ds:uri="http://purl.org/dc/elements/1.1/"/>
    <ds:schemaRef ds:uri="http://schemas.microsoft.com/office/2006/metadata/properties"/>
    <ds:schemaRef ds:uri="eb8bf3a9-1d15-40fb-92dc-e0551d6357e9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388E70C-DF2C-4FF1-939C-7B86F75EAE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8427</TotalTime>
  <Words>161</Words>
  <Application>Microsoft Office PowerPoint</Application>
  <PresentationFormat>Widescreen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FreightText Pro Light</vt:lpstr>
      <vt:lpstr>Gordita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Granville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Treolo</dc:creator>
  <cp:lastModifiedBy>GrifTo</cp:lastModifiedBy>
  <cp:revision>38</cp:revision>
  <dcterms:created xsi:type="dcterms:W3CDTF">2020-05-11T15:05:09Z</dcterms:created>
  <dcterms:modified xsi:type="dcterms:W3CDTF">2021-04-16T17:58:53Z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0x0101000CAAAC6F13D06E40B7CA577DD82976C9</vt:lpwstr>
  </property>
</Properties>
</file>